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0" r:id="rId6"/>
    <p:sldId id="261" r:id="rId7"/>
    <p:sldId id="274" r:id="rId8"/>
    <p:sldId id="266" r:id="rId9"/>
    <p:sldId id="262" r:id="rId10"/>
    <p:sldId id="263" r:id="rId11"/>
    <p:sldId id="272" r:id="rId12"/>
    <p:sldId id="269" r:id="rId13"/>
    <p:sldId id="264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g.ngs.ru/relax/upload_files/24972/bc915eefa6e2499575b1d986570e4622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ro196.narod.ru/library/astafiev/about/biography/img/3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%D0%9E%D0%B2%D1%81%D1%8F%D0%BD%D0%BA%D0%B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cultinfo.ru/brumfield/images/vol-25-53_.jpg" TargetMode="External"/><Relationship Id="rId7" Type="http://schemas.openxmlformats.org/officeDocument/2006/relationships/hyperlink" Target="http://content.foto.mail.ru/mail/alik_levin/117/i-166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fro196.narod.ru/library/astafiev/about/biography/img/2.jpg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hyperlink" Target="http://www.libex.ru/dimg/271b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hyperlink" Target="http://www.ruslania.com/pictures/big/9785699405398.jpg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57628"/>
            <a:ext cx="77724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В.П.Астафьев</a:t>
            </a:r>
            <a:br>
              <a:rPr lang="ru-RU" dirty="0" smtClean="0"/>
            </a:br>
            <a:r>
              <a:rPr lang="ru-RU" dirty="0" smtClean="0"/>
              <a:t>«Фотография, </a:t>
            </a:r>
            <a:br>
              <a:rPr lang="ru-RU" dirty="0" smtClean="0"/>
            </a:br>
            <a:r>
              <a:rPr lang="ru-RU" dirty="0" smtClean="0"/>
              <a:t>на которой меня нет»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2" descr="Картинка 1 из 1916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28662" y="285728"/>
            <a:ext cx="3714776" cy="30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Учитель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71934" y="214290"/>
            <a:ext cx="4500594" cy="1569660"/>
          </a:xfrm>
          <a:prstGeom prst="rect">
            <a:avLst/>
          </a:prstGeom>
          <a:gradFill>
            <a:gsLst>
              <a:gs pos="96000">
                <a:srgbClr val="FFEFD1">
                  <a:alpha val="2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latin typeface="Georgia" pitchFamily="18" charset="0"/>
              </a:rPr>
              <a:t>Каким предстает в описании учитель? Почему рассказчик не забыл ли лица, ни человека «до сих пор»?Почему в рассказе так много внимания уделяется учителю?</a:t>
            </a:r>
          </a:p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latin typeface="Georgia" pitchFamily="18" charset="0"/>
              </a:rPr>
              <a:t>Что сделал учитель для жителей деревни?</a:t>
            </a:r>
          </a:p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latin typeface="Georgia" pitchFamily="18" charset="0"/>
              </a:rPr>
              <a:t>Как относились к учителям в деревне?</a:t>
            </a:r>
            <a:endParaRPr lang="ru-RU" sz="1600" dirty="0">
              <a:latin typeface="Georgia" pitchFamily="18" charset="0"/>
            </a:endParaRPr>
          </a:p>
        </p:txBody>
      </p:sp>
      <p:pic>
        <p:nvPicPr>
          <p:cNvPr id="7" name="Picture 2" descr="IMG_0005"/>
          <p:cNvPicPr>
            <a:picLocks noChangeAspect="1" noChangeArrowheads="1"/>
          </p:cNvPicPr>
          <p:nvPr/>
        </p:nvPicPr>
        <p:blipFill>
          <a:blip r:embed="rId3" cstate="email">
            <a:lum bright="-10000" contrast="3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285720" y="1000108"/>
            <a:ext cx="3491880" cy="5429289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635000"/>
          </a:effectLst>
        </p:spPr>
      </p:pic>
      <p:pic>
        <p:nvPicPr>
          <p:cNvPr id="8" name="Picture 2" descr="IMG_000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14810" y="1928802"/>
            <a:ext cx="3786214" cy="414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286116" y="5572140"/>
            <a:ext cx="5286412" cy="1323439"/>
          </a:xfrm>
          <a:prstGeom prst="rect">
            <a:avLst/>
          </a:prstGeom>
          <a:gradFill>
            <a:gsLst>
              <a:gs pos="96000">
                <a:srgbClr val="FFEFD1">
                  <a:alpha val="2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latin typeface="Georgia" pitchFamily="18" charset="0"/>
              </a:rPr>
              <a:t>Какие чувства испытывает герой рассказа, рассматривая принесенную учителем фотографию, на которой его не было?</a:t>
            </a:r>
          </a:p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latin typeface="Georgia" pitchFamily="18" charset="0"/>
              </a:rPr>
              <a:t>Каким предстает перед читателем лирический герой Астафьева?</a:t>
            </a:r>
            <a:endParaRPr lang="ru-RU" sz="16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Красноярская ГТРК / Дочь первых учителей Астафьева хранит уникальное фото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785794"/>
            <a:ext cx="5857916" cy="386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«Фотография, на которой меня нет»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721662"/>
            <a:ext cx="4572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“Школьная  фотография  жива  до  сих пор… В гуще ребят, в самой середке – учитель и учительница. Он в шапке и в пальто, она в полушалке…”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«Фотография, на которой меня нет»</a:t>
            </a:r>
            <a:endParaRPr lang="ru-RU" dirty="0"/>
          </a:p>
        </p:txBody>
      </p:sp>
      <p:pic>
        <p:nvPicPr>
          <p:cNvPr id="11" name="Picture 2" descr="http://1-ps.googleusercontent.com/hk/LKVC1sLirexQ02OhPcDpqarXFs/www.briefly.ru/static/illustrations/x18.jpg.pagespeed.ic.tG2PJ4s4Cg6kDeLfSN6V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1428736"/>
            <a:ext cx="3929090" cy="259555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14282" y="4721662"/>
            <a:ext cx="4572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“…бедновато одеты ребятишки. Зато как твердо держат они материю, прибитую к двум палкам. На материи написано каракулисто: «Овсянская нач.школа 1-й ступени»…”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4000504"/>
            <a:ext cx="7358114" cy="2308324"/>
          </a:xfrm>
          <a:prstGeom prst="rect">
            <a:avLst/>
          </a:prstGeom>
          <a:gradFill>
            <a:gsLst>
              <a:gs pos="96000">
                <a:srgbClr val="FFEFD1">
                  <a:alpha val="2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400" b="1" dirty="0">
                <a:latin typeface="Georgia" pitchFamily="18" charset="0"/>
              </a:rPr>
              <a:t>Как вы поняли смысл финальной части рассказа Астафьева?</a:t>
            </a:r>
          </a:p>
          <a:p>
            <a:pPr indent="-384048">
              <a:buClr>
                <a:schemeClr val="accent3"/>
              </a:buClr>
              <a:defRPr/>
            </a:pPr>
            <a:r>
              <a:rPr lang="ru-RU" sz="1400" b="1" dirty="0">
                <a:latin typeface="Georgia" pitchFamily="18" charset="0"/>
              </a:rPr>
              <a:t> «Смотрю, иногда улыбнусь, вспоминая, а смеяться и тем паче насмехаться над деревенскими фотографиями не могу, как бы они порой нелепы ни были. Пусть напыщенный солдат или унтер снят у кокетливой тумбочки, в ремнях, в начищенных сапогах – всего больше и красуется их на стенах русских изб, потому как в солдатах только и можно было раньше «сняться» на карточку; пусть мои тетки и дядьки красуются в фанерном автомобиле, ... пусть казак ... изображает казака с кинжалом, пусть ... люди таращатся с фотографий».</a:t>
            </a:r>
          </a:p>
          <a:p>
            <a:pPr indent="-384048">
              <a:buClr>
                <a:schemeClr val="accent3"/>
              </a:buClr>
              <a:defRPr/>
            </a:pPr>
            <a:endParaRPr lang="ru-RU" b="1" dirty="0">
              <a:latin typeface="Georgia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786050" y="786404"/>
            <a:ext cx="557216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Какими стали эти детишки, выросшие в бедную, голодную довоенную пору?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 называет их гордо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сибиряками. И он, писатель, среди них, хотя его нет на фотографии.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думаете, какие черты характера включил бы писатель в понятие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сибиряки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”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b="1" dirty="0" smtClean="0"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стал его нравственным ориентиром?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Рисунок 11" descr="e9702569413d93469c96f0451d0460cb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214290"/>
            <a:ext cx="2571736" cy="304800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  <p:pic>
        <p:nvPicPr>
          <p:cNvPr id="10" name="Picture 9" descr="Картинка 21 из 32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472" y="571480"/>
            <a:ext cx="6686550" cy="35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85786" y="5139640"/>
            <a:ext cx="7572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«Деревенская фотография – своеобычная летопись нашего народа, настенная его история».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3438" y="4333834"/>
            <a:ext cx="3867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12 Игарская школа. В центре с книгой В.Астафьев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7222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500042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&quot;Мертвые не болтают&quot; - События В Красноярском крае - 4geo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42852"/>
            <a:ext cx="6286544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  <p:pic>
        <p:nvPicPr>
          <p:cNvPr id="5" name="Picture 10" descr="http://upload.wikimedia.org/wikipedia/ru/thumb/f/f3/%D0%9E%D0%B2%D1%81%D1%8F%D0%BD%D0%BA%D0%B0.jpg/240px-%D0%9E%D0%B2%D1%81%D1%8F%D0%BD%D0%BA%D0%B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58038" cy="393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art-Ovsyank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86314" y="3429000"/>
            <a:ext cx="3902062" cy="321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00100" y="4143380"/>
            <a:ext cx="371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Виктор Астафьев родился 1 мая 1924 года в селе Овсянка (Красноярский край) в семье Лидии Ильиничны Потылициной </a:t>
            </a:r>
          </a:p>
          <a:p>
            <a:pPr algn="just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 Петра Павловича Астафьева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643042" y="357167"/>
            <a:ext cx="500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Овсянка –родное село писателя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Фотография 1 - Природа Красноярского края - Красноярский кра…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1500174"/>
            <a:ext cx="3970344" cy="237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14744" y="214290"/>
            <a:ext cx="1571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Дом В.П.Астафьева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9" name="Picture 4" descr="Картинка 22 из 1916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4348" y="285728"/>
            <a:ext cx="3000375" cy="3429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http://fro196.narod.ru/library/astafiev/about/biography/img/2-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00562" y="214290"/>
            <a:ext cx="3714776" cy="494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а 153 из 1241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2844" y="3786190"/>
            <a:ext cx="4357718" cy="279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286248" y="5819775"/>
            <a:ext cx="23574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  <a:latin typeface="Calibri" pitchFamily="34" charset="0"/>
              </a:rPr>
              <a:t>Семья </a:t>
            </a:r>
            <a:r>
              <a:rPr lang="ru-RU" altLang="ru-RU" sz="1400" b="1" dirty="0" smtClean="0">
                <a:solidFill>
                  <a:srgbClr val="002060"/>
                </a:solidFill>
                <a:latin typeface="Calibri" pitchFamily="34" charset="0"/>
              </a:rPr>
              <a:t>Астафьевых. </a:t>
            </a:r>
            <a:endParaRPr lang="ru-RU" altLang="ru-RU" sz="1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215074" y="5143512"/>
            <a:ext cx="292892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 dirty="0" smtClean="0">
                <a:solidFill>
                  <a:srgbClr val="002060"/>
                </a:solidFill>
                <a:latin typeface="Calibri" pitchFamily="34" charset="0"/>
              </a:rPr>
              <a:t>Бабушка Екатерина Петровна Потылицына со своими детьми: Иваном, Дмитрием, Марией </a:t>
            </a:r>
            <a:endParaRPr lang="ru-RU" altLang="ru-RU" sz="1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6215082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2060"/>
                </a:solidFill>
              </a:rPr>
              <a:t>Виктор был третьим ребёнком в семье, однако две его старшие сестры умерли в младенчестве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</p:spPr>
      </p:pic>
      <p:pic>
        <p:nvPicPr>
          <p:cNvPr id="10" name="Рисунок 9" descr="Скачать астафьев фотография на которой меня нет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067885">
            <a:off x="2488363" y="428769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договора найма работник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3429000"/>
            <a:ext cx="3857652" cy="244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928663" y="3643314"/>
            <a:ext cx="464346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dirty="0"/>
              <a:t>После смерти матери Виктор жил у её родителей — Екатерины Петровны и Ильи Евграфовича Потылициных. О детстве, проведённом с бабушкой Катериной Петровной, Виктор Астафьев рассказал в первой части автобиографии «Последний поклон».</a:t>
            </a:r>
          </a:p>
        </p:txBody>
      </p:sp>
      <p:pic>
        <p:nvPicPr>
          <p:cNvPr id="6" name="Picture 6" descr="Картинка 30 из 121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2210930" cy="345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Картинка 73 из 121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921920">
            <a:off x="5131631" y="236313"/>
            <a:ext cx="2174858" cy="2899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«Фотография, на которой меня нет»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071942"/>
            <a:ext cx="3571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Из текста мы узнаем, что действие происходит глухой зимой примерно 1932-1936 года в Сибири, в деревне Овсянка</a:t>
            </a:r>
            <a:endParaRPr lang="ru-RU" sz="1600" b="1" dirty="0">
              <a:latin typeface="Georgia" pitchFamily="18" charset="0"/>
            </a:endParaRPr>
          </a:p>
        </p:txBody>
      </p:sp>
      <p:pic>
        <p:nvPicPr>
          <p:cNvPr id="10" name="Рисунок 9" descr="Зимняя деревня. . Продажа картин.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714356"/>
            <a:ext cx="45339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В гости Штань Инг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928802"/>
            <a:ext cx="4368789" cy="374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«Фотография, на которой меня нет»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285860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Почему в деревне все жители были так озабочены вопросом  - где поселить фотографа на ночь? </a:t>
            </a:r>
            <a:endParaRPr lang="ru-RU" sz="16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071547"/>
            <a:ext cx="3571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Georgia" pitchFamily="18" charset="0"/>
              </a:rPr>
              <a:t>«Всем хотелось угодить фотографу, чтобы он оценил заботу о нем и снимал бы ребят как полагается, хорошо снимал»</a:t>
            </a:r>
            <a:endParaRPr lang="ru-RU" sz="1600" b="1" i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996" y="2928934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От чьего лица ведется повествование? </a:t>
            </a:r>
          </a:p>
          <a:p>
            <a:r>
              <a:rPr lang="ru-RU" sz="1600" b="1" dirty="0" smtClean="0">
                <a:latin typeface="Georgia" pitchFamily="18" charset="0"/>
              </a:rPr>
              <a:t>Автор, рассказчик и герой полностью сливаются.</a:t>
            </a:r>
            <a:endParaRPr lang="ru-RU" sz="1600" b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500571"/>
            <a:ext cx="3733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Какой оказалась «расплата за отчаянный разгул»?</a:t>
            </a:r>
            <a:endParaRPr lang="ru-RU" sz="1600" b="1" dirty="0">
              <a:latin typeface="Georgia" pitchFamily="18" charset="0"/>
            </a:endParaRPr>
          </a:p>
        </p:txBody>
      </p:sp>
      <p:pic>
        <p:nvPicPr>
          <p:cNvPr id="13" name="Рисунок 12" descr="Кремер Марк На краю деревни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3500438"/>
            <a:ext cx="400052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71472" y="5357826"/>
            <a:ext cx="3857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600" b="1" dirty="0" smtClean="0">
                <a:latin typeface="Georgia" pitchFamily="18" charset="0"/>
              </a:rPr>
              <a:t>Почему Санька не пошел фотографироваться вместе со всеми? Как вы оцениваете его поступок?</a:t>
            </a:r>
            <a:endParaRPr lang="ru-RU" sz="16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1285860"/>
            <a:ext cx="3571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285729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Как определяет герой рассказа характер хозяйки по окнам их дома? </a:t>
            </a: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16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996" y="2928934"/>
            <a:ext cx="3571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500571"/>
            <a:ext cx="3733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pic>
        <p:nvPicPr>
          <p:cNvPr id="10" name="Рисунок 9" descr="Рисунок1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026588">
            <a:off x="982941" y="1052017"/>
            <a:ext cx="2864908" cy="3739148"/>
          </a:xfrm>
          <a:prstGeom prst="rect">
            <a:avLst/>
          </a:prstGeom>
        </p:spPr>
      </p:pic>
      <p:pic>
        <p:nvPicPr>
          <p:cNvPr id="14" name="Рисунок 13" descr="Картинки для декупажа- окна. Комментарии : Блоги Голос России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98714">
            <a:off x="4855300" y="864322"/>
            <a:ext cx="414886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42910" y="4929198"/>
            <a:ext cx="45005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«Деревенское окно, заделанное на зиму, -своего рода произведение искусства…»</a:t>
            </a:r>
            <a:endParaRPr lang="ru-RU" sz="16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1285860"/>
            <a:ext cx="3571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285729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Georgia" pitchFamily="18" charset="0"/>
              </a:rPr>
              <a:t>Как проявляется в герое рассказа любовь к природе? </a:t>
            </a: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16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996" y="2928934"/>
            <a:ext cx="3571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500571"/>
            <a:ext cx="3733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latin typeface="Georgia" pitchFamily="18" charset="0"/>
            </a:endParaRPr>
          </a:p>
        </p:txBody>
      </p:sp>
      <p:pic>
        <p:nvPicPr>
          <p:cNvPr id="9218" name="Picture 2" descr="http://school.xvatit.com/images/5/53/14.09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714488"/>
            <a:ext cx="4657725" cy="34671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000628" y="4845180"/>
            <a:ext cx="37147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всегда караулил то мгновение, тот миг совершающегося таинства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расцветания,  и ни разу скараулить не смог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…”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Загрузки\фон презентации\e7c90a91a70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428604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Бабушка Катерина Петровна</a:t>
            </a:r>
            <a:endParaRPr lang="ru-RU" dirty="0"/>
          </a:p>
        </p:txBody>
      </p:sp>
      <p:pic>
        <p:nvPicPr>
          <p:cNvPr id="10" name="Picture 4" descr="IMG_0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1124744"/>
            <a:ext cx="3214710" cy="294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635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14810" y="1500174"/>
            <a:ext cx="4429156" cy="1815882"/>
          </a:xfrm>
          <a:prstGeom prst="rect">
            <a:avLst/>
          </a:prstGeom>
          <a:gradFill>
            <a:gsLst>
              <a:gs pos="96000">
                <a:srgbClr val="FFEFD1">
                  <a:alpha val="2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Как 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бабушка относится к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внуку? Какие народные средства применяет бабушка для лечения?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  <a:p>
            <a:pPr indent="-384048">
              <a:buClr>
                <a:schemeClr val="accent3"/>
              </a:buClr>
              <a:defRPr/>
            </a:pP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С 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какой целью автор в точности воспроизводит речь бабушки, не заменяя ее правильной литературной речью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? Приведите примеры.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4071942"/>
            <a:ext cx="5072098" cy="2031325"/>
          </a:xfrm>
          <a:prstGeom prst="rect">
            <a:avLst/>
          </a:prstGeom>
          <a:gradFill>
            <a:gsLst>
              <a:gs pos="96000">
                <a:srgbClr val="FFEFD1">
                  <a:alpha val="21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</p:spPr>
        <p:txBody>
          <a:bodyPr wrap="square">
            <a:spAutoFit/>
          </a:bodyPr>
          <a:lstStyle/>
          <a:p>
            <a:pPr indent="-384048">
              <a:buClr>
                <a:schemeClr val="accent3"/>
              </a:buClr>
              <a:defRPr/>
            </a:pP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«</a:t>
            </a:r>
            <a:r>
              <a:rPr lang="ru-RU" b="1" i="1" dirty="0" smtClean="0">
                <a:solidFill>
                  <a:srgbClr val="002060"/>
                </a:solidFill>
              </a:rPr>
              <a:t>Виноватый перед бабушкой, я пытаюсь воскресить ее в памяти, .. поведать о бабушке людям… Да нет у меня таких слов, которые могли бы передать всю мою любовь к бабушке, оправдали бы меня перед нею. Я знаю, бабушка простила бы меня… Но нет ее, и никогда не будет. И некому прощать…</a:t>
            </a: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»</a:t>
            </a:r>
            <a:endParaRPr lang="ru-RU" sz="16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662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В.П.Астафьев «Фотография,  на которой меня нет»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В.П.Астафьев «Фотография,  на которой меня нет» </dc:title>
  <cp:lastModifiedBy>user010818w732</cp:lastModifiedBy>
  <cp:revision>28</cp:revision>
  <dcterms:modified xsi:type="dcterms:W3CDTF">2020-04-07T08:23:08Z</dcterms:modified>
</cp:coreProperties>
</file>