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98" r:id="rId5"/>
    <p:sldId id="267" r:id="rId6"/>
    <p:sldId id="292" r:id="rId7"/>
    <p:sldId id="300" r:id="rId8"/>
    <p:sldId id="273" r:id="rId9"/>
    <p:sldId id="274" r:id="rId10"/>
    <p:sldId id="275" r:id="rId11"/>
    <p:sldId id="302" r:id="rId12"/>
    <p:sldId id="277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78" r:id="rId25"/>
    <p:sldId id="276" r:id="rId26"/>
    <p:sldId id="30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B001-4C90-468B-AE52-C030645B3059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3EAD-81BE-429F-AFAC-F8CA53E55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B001-4C90-468B-AE52-C030645B3059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3EAD-81BE-429F-AFAC-F8CA53E55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B001-4C90-468B-AE52-C030645B3059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3EAD-81BE-429F-AFAC-F8CA53E55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B001-4C90-468B-AE52-C030645B3059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3EAD-81BE-429F-AFAC-F8CA53E55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B001-4C90-468B-AE52-C030645B3059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3EAD-81BE-429F-AFAC-F8CA53E55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B001-4C90-468B-AE52-C030645B3059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3EAD-81BE-429F-AFAC-F8CA53E55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B001-4C90-468B-AE52-C030645B3059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3EAD-81BE-429F-AFAC-F8CA53E55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B001-4C90-468B-AE52-C030645B3059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3EAD-81BE-429F-AFAC-F8CA53E55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B001-4C90-468B-AE52-C030645B3059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3EAD-81BE-429F-AFAC-F8CA53E55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B001-4C90-468B-AE52-C030645B3059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3EAD-81BE-429F-AFAC-F8CA53E55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B001-4C90-468B-AE52-C030645B3059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3EAD-81BE-429F-AFAC-F8CA53E55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4B001-4C90-468B-AE52-C030645B3059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33EAD-81BE-429F-AFAC-F8CA53E55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doc4web.ru/go.html?href=http://xn----8sbauh0beb7ai9bh.xn--p1ai/%D0%BF%D0%B5%D1%80%D0%B5%D0%BD%D0%BE%D1%81%D0%B8%D1%86%D0%B0" TargetMode="External"/><Relationship Id="rId4" Type="http://schemas.openxmlformats.org/officeDocument/2006/relationships/hyperlink" Target="http://doc4web.ru/go.html?href=http://xn----8sbauh0beb7ai9bh.xn--p1ai/%D0%BF%D1%80%D1%83%D0%B6%D0%B8%D0%BD%D0%BA%D0%B0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doc4web.ru/go.html?href=http://xn----8sbauh0beb7ai9bh.xn--p1ai/%D0%B7%D0%BD%D0%B0%D1%85%D0%B0%D1%80%D1%8C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doc4web.ru/go.html?href=http://xn----8sbauh0beb7ai9bh.xn--p1ai/%D0%BE%D0%B7%D0%BE%D1%80%D0%BD%D0%BE%D0%B9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doc4web.ru/go.html?href=http://xn----8sbauh0beb7ai9bh.xn--p1ai/%D0%BE%D0%B7%D0%BE%D1%80%D0%BD%D0%BE%D0%B9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://doc4web.ru/go.html?href=http://xn----8sbauh0beb7ai9bh.xn--p1ai/%D0%B2%D0%BE%D1%80%D0%BE%D0%BD%D0%BA%D0%BE%D0%BE%D0%B1%D1%80%D0%B0%D0%B7%D0%BD%D1%8B%D0%B9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oc4web.ru/go.html?href=http://xn----8sbauh0beb7ai9bh.xn--p1ai/%D0%BE%D0%B1%D0%BC%D0%BE%D1%82%D0%BA%D0%B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1196975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3600" b="1" i="1" dirty="0" smtClean="0">
                <a:solidFill>
                  <a:srgbClr val="0070C0"/>
                </a:solidFill>
                <a:latin typeface="Georgia" panose="02040502050405020303" pitchFamily="18" charset="0"/>
                <a:ea typeface="Calibri"/>
                <a:cs typeface="Times New Roman"/>
              </a:rPr>
              <a:t>Побед, открытий замечательных,</a:t>
            </a:r>
            <a:br>
              <a:rPr lang="ru-RU" sz="3600" b="1" i="1" dirty="0" smtClean="0">
                <a:solidFill>
                  <a:srgbClr val="0070C0"/>
                </a:solidFill>
                <a:latin typeface="Georgia" panose="02040502050405020303" pitchFamily="18" charset="0"/>
                <a:ea typeface="Calibri"/>
                <a:cs typeface="Times New Roman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Georgia" panose="02040502050405020303" pitchFamily="18" charset="0"/>
                <a:ea typeface="Calibri"/>
                <a:cs typeface="Times New Roman"/>
              </a:rPr>
              <a:t>Событий ярких, увлекательных.</a:t>
            </a:r>
            <a:br>
              <a:rPr lang="ru-RU" sz="3600" b="1" i="1" dirty="0" smtClean="0">
                <a:solidFill>
                  <a:srgbClr val="0070C0"/>
                </a:solidFill>
                <a:latin typeface="Georgia" panose="02040502050405020303" pitchFamily="18" charset="0"/>
                <a:ea typeface="Calibri"/>
                <a:cs typeface="Times New Roman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Georgia" panose="02040502050405020303" pitchFamily="18" charset="0"/>
                <a:ea typeface="Calibri"/>
                <a:cs typeface="Times New Roman"/>
              </a:rPr>
              <a:t>Просторы знаний покорять</a:t>
            </a:r>
            <a:br>
              <a:rPr lang="ru-RU" sz="3600" b="1" i="1" dirty="0" smtClean="0">
                <a:solidFill>
                  <a:srgbClr val="0070C0"/>
                </a:solidFill>
                <a:latin typeface="Georgia" panose="02040502050405020303" pitchFamily="18" charset="0"/>
                <a:ea typeface="Calibri"/>
                <a:cs typeface="Times New Roman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Georgia" panose="02040502050405020303" pitchFamily="18" charset="0"/>
                <a:ea typeface="Calibri"/>
                <a:cs typeface="Times New Roman"/>
              </a:rPr>
              <a:t>            И на "отлично"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ru-RU" sz="3600" b="1" i="1" dirty="0" smtClean="0">
                <a:solidFill>
                  <a:srgbClr val="0070C0"/>
                </a:solidFill>
                <a:latin typeface="Georgia" panose="02040502050405020303" pitchFamily="18" charset="0"/>
                <a:ea typeface="Calibri"/>
                <a:cs typeface="Times New Roman"/>
              </a:rPr>
              <a:t>                 курс держать!</a:t>
            </a:r>
            <a:endParaRPr lang="ru-RU" sz="4400" b="1" i="1" dirty="0">
              <a:solidFill>
                <a:srgbClr val="0070C0"/>
              </a:solidFill>
              <a:latin typeface="Georgia" panose="02040502050405020303" pitchFamily="18" charset="0"/>
              <a:ea typeface="Calibri"/>
              <a:cs typeface="Times New Roman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11266" name="Picture 2" descr="http://images.myshared.ru/19/1201203/slid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31640" y="620688"/>
            <a:ext cx="7272808" cy="5265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/>
                <a:cs typeface="Times New Roman"/>
              </a:rPr>
              <a:t>Побед, открытий замечательных,</a:t>
            </a:r>
            <a:b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/>
                <a:cs typeface="Times New Roman"/>
              </a:rPr>
            </a:b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/>
                <a:cs typeface="Times New Roman"/>
              </a:rPr>
              <a:t>Событий ярких, увлекательных.</a:t>
            </a:r>
            <a:b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/>
                <a:cs typeface="Times New Roman"/>
              </a:rPr>
            </a:b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/>
                <a:cs typeface="Times New Roman"/>
              </a:rPr>
              <a:t>Просторы знаний покорять</a:t>
            </a:r>
            <a:b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/>
                <a:cs typeface="Times New Roman"/>
              </a:rPr>
            </a:b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/>
                <a:cs typeface="Times New Roman"/>
              </a:rPr>
              <a:t>            И на "отлично" </a:t>
            </a:r>
          </a:p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/>
                <a:cs typeface="Times New Roman"/>
              </a:rPr>
              <a:t>                 курс держать!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www.picviw.com/wp-content/uploads/2014/02/free-microsoft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5842" name="Picture 2" descr="https://www.morninggloryjewelry.com/images/copied/imagesLZ/RingsK/pnez258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140968"/>
            <a:ext cx="4114800" cy="26574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755576" y="620688"/>
            <a:ext cx="77048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Пенсне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- очки без дужек, держащиеся при помощи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4"/>
              </a:rPr>
              <a:t>пружинки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, защемляющей 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5"/>
              </a:rPr>
              <a:t>переносицу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www.picviw.com/wp-content/uploads/2014/02/free-microsoft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539552" y="1123854"/>
            <a:ext cx="828092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Шамкать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– говорить невнятно пришептывая 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Посох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- длинная палка, трость с загнутым верхним концом или набалдашником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www.picviw.com/wp-content/uploads/2014/02/free-microsoft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539552" y="569856"/>
            <a:ext cx="828092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Шамкать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– говорить невнятно пришептывая 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Посох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- длинная палка, трость с загнутым верхним концом или набалдашником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Коновал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- 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3"/>
              </a:rPr>
              <a:t>знахарь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, лечащий лошадей.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radost-brest.com/children/diafilm/58_Zayachi_lapi/medium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32440" cy="639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radost-brest.com/children/diafilm/58_Zayachi_lapi/medium/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85460" cy="63640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funik.ru/uploads/images/07_2014/04/14_f58907b6dc9c9ac6476e7db551c71a9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8064896" cy="6043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dn.fishki.net/upload/post/201407/04/1282605/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341444" cy="6256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ralebedeva.ru/images/hares_paw9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8776958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diafilmy.su/uploads/posts/2015-02/1423461301_zay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98377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cdn.fishki.net/upload/post/201407/04/1282605/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32440" cy="639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mypresentation.ru/documents/8ba022b835f2a1f6d0832ee86abdf775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259632" y="1270654"/>
            <a:ext cx="741682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Я желаю тебе добра, ты желаешь мне добра, мы желаем друг другу добра. Если тебе будет трудно, я тебе помогу.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diafilmy.su/uploads/posts/2015-02/1423461297_zay-25.jpg"/>
          <p:cNvPicPr>
            <a:picLocks noChangeAspect="1" noChangeArrowheads="1"/>
          </p:cNvPicPr>
          <p:nvPr/>
        </p:nvPicPr>
        <p:blipFill>
          <a:blip r:embed="rId2" cstate="print"/>
          <a:srcRect b="11666"/>
          <a:stretch>
            <a:fillRect/>
          </a:stretch>
        </p:blipFill>
        <p:spPr bwMode="auto">
          <a:xfrm>
            <a:off x="323528" y="404664"/>
            <a:ext cx="8424936" cy="56886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radost-brest.com/children/diafilm/58_Zayachi_lapi/medium/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412427" cy="6309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cdn.fishki.net/upload/post/201407/04/1282605/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053412" cy="6040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radost-brest.com/children/diafilm/58_Zayachi_lapi/medium/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629476" cy="6472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285750" y="214313"/>
            <a:ext cx="4070226" cy="1477328"/>
            <a:chOff x="285720" y="214290"/>
            <a:chExt cx="3566194" cy="1476694"/>
          </a:xfrm>
        </p:grpSpPr>
        <p:sp>
          <p:nvSpPr>
            <p:cNvPr id="5139" name="TextBox 6"/>
            <p:cNvSpPr txBox="1">
              <a:spLocks noChangeArrowheads="1"/>
            </p:cNvSpPr>
            <p:nvPr/>
          </p:nvSpPr>
          <p:spPr bwMode="auto">
            <a:xfrm>
              <a:off x="285720" y="214290"/>
              <a:ext cx="2071702" cy="1476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i="1" dirty="0">
                  <a:solidFill>
                    <a:srgbClr val="C00000"/>
                  </a:solidFill>
                  <a:latin typeface="Georgia" pitchFamily="18" charset="0"/>
                </a:rPr>
                <a:t>ВЕТЕРИНАР</a:t>
              </a:r>
            </a:p>
            <a:p>
              <a:r>
                <a:rPr lang="ru-RU" b="1" i="1" dirty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Равнодушный</a:t>
              </a:r>
            </a:p>
            <a:p>
              <a:r>
                <a:rPr lang="ru-RU" b="1" i="1" dirty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Злой</a:t>
              </a:r>
            </a:p>
            <a:p>
              <a:r>
                <a:rPr lang="ru-RU" b="1" i="1" dirty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Невоспитанный</a:t>
              </a:r>
            </a:p>
            <a:p>
              <a:r>
                <a:rPr lang="ru-RU" b="1" i="1" dirty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ЖЕСТОКИЙ</a:t>
              </a:r>
            </a:p>
          </p:txBody>
        </p:sp>
        <p:sp>
          <p:nvSpPr>
            <p:cNvPr id="5140" name="TextBox 7"/>
            <p:cNvSpPr txBox="1">
              <a:spLocks noChangeArrowheads="1"/>
            </p:cNvSpPr>
            <p:nvPr/>
          </p:nvSpPr>
          <p:spPr bwMode="auto">
            <a:xfrm>
              <a:off x="2483753" y="214290"/>
              <a:ext cx="1368161" cy="922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b="1" i="1" dirty="0" smtClean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Речь:</a:t>
              </a:r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endParaRPr>
            </a:p>
            <a:p>
              <a:r>
                <a:rPr lang="ru-RU" b="1" i="1" dirty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Грубо </a:t>
              </a:r>
              <a:r>
                <a:rPr lang="ru-RU" b="1" i="1" u="sng" dirty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кричит</a:t>
              </a:r>
            </a:p>
          </p:txBody>
        </p:sp>
      </p:grpSp>
      <p:grpSp>
        <p:nvGrpSpPr>
          <p:cNvPr id="3" name="Группа 20"/>
          <p:cNvGrpSpPr>
            <a:grpSpLocks/>
          </p:cNvGrpSpPr>
          <p:nvPr/>
        </p:nvGrpSpPr>
        <p:grpSpPr bwMode="auto">
          <a:xfrm>
            <a:off x="285750" y="2214563"/>
            <a:ext cx="3854202" cy="1477328"/>
            <a:chOff x="285720" y="2000239"/>
            <a:chExt cx="3191071" cy="2382929"/>
          </a:xfrm>
        </p:grpSpPr>
        <p:sp>
          <p:nvSpPr>
            <p:cNvPr id="5137" name="TextBox 8"/>
            <p:cNvSpPr txBox="1">
              <a:spLocks noChangeArrowheads="1"/>
            </p:cNvSpPr>
            <p:nvPr/>
          </p:nvSpPr>
          <p:spPr bwMode="auto">
            <a:xfrm>
              <a:off x="285720" y="2000239"/>
              <a:ext cx="1857387" cy="23829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i="1" dirty="0">
                  <a:solidFill>
                    <a:srgbClr val="C00000"/>
                  </a:solidFill>
                  <a:latin typeface="Georgia" pitchFamily="18" charset="0"/>
                </a:rPr>
                <a:t>БАБКА АНИСЬЯ</a:t>
              </a:r>
            </a:p>
            <a:p>
              <a:r>
                <a:rPr lang="ru-RU" b="1" i="1" dirty="0">
                  <a:latin typeface="Georgia" pitchFamily="18" charset="0"/>
                </a:rPr>
                <a:t>Жалостливая</a:t>
              </a:r>
            </a:p>
            <a:p>
              <a:r>
                <a:rPr lang="ru-RU" b="1" i="1" dirty="0">
                  <a:latin typeface="Georgia" pitchFamily="18" charset="0"/>
                </a:rPr>
                <a:t>Любопытная</a:t>
              </a:r>
            </a:p>
            <a:p>
              <a:r>
                <a:rPr lang="ru-RU" b="1" i="1" dirty="0">
                  <a:latin typeface="Georgia" pitchFamily="18" charset="0"/>
                </a:rPr>
                <a:t>Душевная</a:t>
              </a:r>
            </a:p>
            <a:p>
              <a:r>
                <a:rPr lang="ru-RU" b="1" i="1" dirty="0">
                  <a:latin typeface="Georgia" pitchFamily="18" charset="0"/>
                </a:rPr>
                <a:t>ДОБРАЯ</a:t>
              </a:r>
            </a:p>
          </p:txBody>
        </p:sp>
        <p:sp>
          <p:nvSpPr>
            <p:cNvPr id="5138" name="TextBox 9"/>
            <p:cNvSpPr txBox="1">
              <a:spLocks noChangeArrowheads="1"/>
            </p:cNvSpPr>
            <p:nvPr/>
          </p:nvSpPr>
          <p:spPr bwMode="auto">
            <a:xfrm>
              <a:off x="2224798" y="2000241"/>
              <a:ext cx="1251993" cy="1489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b="1" i="1" dirty="0" smtClean="0">
                  <a:latin typeface="Georgia" pitchFamily="18" charset="0"/>
                </a:rPr>
                <a:t>Речь:</a:t>
              </a:r>
              <a:endParaRPr lang="ru-RU" b="1" i="1" dirty="0">
                <a:latin typeface="Georgia" pitchFamily="18" charset="0"/>
              </a:endParaRPr>
            </a:p>
            <a:p>
              <a:r>
                <a:rPr lang="ru-RU" b="1" i="1" dirty="0">
                  <a:latin typeface="Georgia" pitchFamily="18" charset="0"/>
                </a:rPr>
                <a:t>Напевно </a:t>
              </a:r>
            </a:p>
            <a:p>
              <a:r>
                <a:rPr lang="ru-RU" b="1" i="1" u="sng" dirty="0">
                  <a:latin typeface="Georgia" pitchFamily="18" charset="0"/>
                </a:rPr>
                <a:t>шамкает</a:t>
              </a:r>
            </a:p>
          </p:txBody>
        </p:sp>
      </p:grpSp>
      <p:grpSp>
        <p:nvGrpSpPr>
          <p:cNvPr id="4" name="Группа 21"/>
          <p:cNvGrpSpPr>
            <a:grpSpLocks/>
          </p:cNvGrpSpPr>
          <p:nvPr/>
        </p:nvGrpSpPr>
        <p:grpSpPr bwMode="auto">
          <a:xfrm>
            <a:off x="5436096" y="3933056"/>
            <a:ext cx="3707904" cy="1754326"/>
            <a:chOff x="5078911" y="214290"/>
            <a:chExt cx="3707930" cy="1481802"/>
          </a:xfrm>
        </p:grpSpPr>
        <p:sp>
          <p:nvSpPr>
            <p:cNvPr id="5135" name="TextBox 10"/>
            <p:cNvSpPr txBox="1">
              <a:spLocks noChangeArrowheads="1"/>
            </p:cNvSpPr>
            <p:nvPr/>
          </p:nvSpPr>
          <p:spPr bwMode="auto">
            <a:xfrm>
              <a:off x="6572263" y="214290"/>
              <a:ext cx="2214578" cy="1481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i="1" dirty="0">
                  <a:solidFill>
                    <a:srgbClr val="C00000"/>
                  </a:solidFill>
                  <a:latin typeface="Georgia" pitchFamily="18" charset="0"/>
                </a:rPr>
                <a:t>ВАНЯ</a:t>
              </a:r>
            </a:p>
            <a:p>
              <a:r>
                <a:rPr lang="ru-RU" b="1" i="1" dirty="0" smtClean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Выносливый</a:t>
              </a:r>
              <a:endParaRPr lang="ru-RU" b="1" i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endParaRPr>
            </a:p>
            <a:p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Упорный</a:t>
              </a:r>
            </a:p>
            <a:p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Заботливый</a:t>
              </a:r>
            </a:p>
            <a:p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Старательный</a:t>
              </a:r>
            </a:p>
            <a:p>
              <a:r>
                <a:rPr lang="ru-RU" b="1" i="1" dirty="0" smtClean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Очень </a:t>
              </a:r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ДОБРЫЙ</a:t>
              </a:r>
            </a:p>
          </p:txBody>
        </p:sp>
        <p:sp>
          <p:nvSpPr>
            <p:cNvPr id="5136" name="TextBox 11"/>
            <p:cNvSpPr txBox="1">
              <a:spLocks noChangeArrowheads="1"/>
            </p:cNvSpPr>
            <p:nvPr/>
          </p:nvSpPr>
          <p:spPr bwMode="auto">
            <a:xfrm>
              <a:off x="5078911" y="214290"/>
              <a:ext cx="1564790" cy="779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b="1" i="1" dirty="0" smtClean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Речь:</a:t>
              </a:r>
              <a:endParaRPr lang="ru-RU" b="1" i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endParaRPr>
            </a:p>
            <a:p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Волнуясь </a:t>
              </a:r>
              <a:r>
                <a:rPr lang="ru-RU" b="1" i="1" u="sng" dirty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шепчет</a:t>
              </a:r>
            </a:p>
          </p:txBody>
        </p:sp>
      </p:grpSp>
      <p:grpSp>
        <p:nvGrpSpPr>
          <p:cNvPr id="6" name="Группа 23"/>
          <p:cNvGrpSpPr>
            <a:grpSpLocks/>
          </p:cNvGrpSpPr>
          <p:nvPr/>
        </p:nvGrpSpPr>
        <p:grpSpPr bwMode="auto">
          <a:xfrm>
            <a:off x="4499992" y="214313"/>
            <a:ext cx="4464496" cy="1754187"/>
            <a:chOff x="5671524" y="214290"/>
            <a:chExt cx="4044012" cy="1754326"/>
          </a:xfrm>
        </p:grpSpPr>
        <p:sp>
          <p:nvSpPr>
            <p:cNvPr id="5131" name="TextBox 14"/>
            <p:cNvSpPr txBox="1">
              <a:spLocks noChangeArrowheads="1"/>
            </p:cNvSpPr>
            <p:nvPr/>
          </p:nvSpPr>
          <p:spPr bwMode="auto">
            <a:xfrm>
              <a:off x="7302174" y="214290"/>
              <a:ext cx="2413362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b="1" i="1" dirty="0">
                  <a:solidFill>
                    <a:srgbClr val="C00000"/>
                  </a:solidFill>
                  <a:latin typeface="Georgia" pitchFamily="18" charset="0"/>
                </a:rPr>
                <a:t>ДОКТОР</a:t>
              </a:r>
              <a:r>
                <a:rPr lang="ru-RU" b="1" i="1" dirty="0">
                  <a:latin typeface="Georgia" pitchFamily="18" charset="0"/>
                </a:rPr>
                <a:t> </a:t>
              </a:r>
            </a:p>
            <a:p>
              <a:r>
                <a:rPr lang="ru-RU" b="1" i="1" dirty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КАРЛ ПЕТРОВИЧ</a:t>
              </a:r>
            </a:p>
            <a:p>
              <a:r>
                <a:rPr lang="ru-RU" b="1" i="1" dirty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Интеллигентный</a:t>
              </a:r>
            </a:p>
            <a:p>
              <a:r>
                <a:rPr lang="ru-RU" b="1" i="1" dirty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Образованный</a:t>
              </a:r>
            </a:p>
            <a:p>
              <a:r>
                <a:rPr lang="ru-RU" b="1" i="1" dirty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Строгий</a:t>
              </a:r>
            </a:p>
            <a:p>
              <a:r>
                <a:rPr lang="ru-RU" b="1" i="1" dirty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ДОБРЫЙ</a:t>
              </a:r>
            </a:p>
          </p:txBody>
        </p:sp>
        <p:sp>
          <p:nvSpPr>
            <p:cNvPr id="5132" name="TextBox 15"/>
            <p:cNvSpPr txBox="1">
              <a:spLocks noChangeArrowheads="1"/>
            </p:cNvSpPr>
            <p:nvPr/>
          </p:nvSpPr>
          <p:spPr bwMode="auto">
            <a:xfrm>
              <a:off x="5671524" y="260629"/>
              <a:ext cx="1565424" cy="1200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b="1" i="1" dirty="0" smtClean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Речь:</a:t>
              </a:r>
              <a:endParaRPr lang="ru-RU" b="1" i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endParaRPr>
            </a:p>
            <a:p>
              <a:r>
                <a:rPr lang="ru-RU" b="1" i="1" dirty="0" smtClean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Строго</a:t>
              </a:r>
            </a:p>
            <a:p>
              <a:r>
                <a:rPr lang="ru-RU" b="1" i="1" dirty="0" smtClean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 </a:t>
              </a:r>
              <a:r>
                <a:rPr lang="ru-RU" b="1" i="1" u="sng" dirty="0" err="1" smtClean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разгова</a:t>
              </a:r>
              <a:r>
                <a:rPr lang="ru-RU" b="1" i="1" u="sng" dirty="0" smtClean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-</a:t>
              </a:r>
            </a:p>
            <a:p>
              <a:r>
                <a:rPr lang="ru-RU" b="1" i="1" u="sng" dirty="0" err="1" smtClean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ривает</a:t>
              </a:r>
              <a:endParaRPr lang="ru-RU" b="1" i="1" u="sng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endParaRPr>
            </a:p>
          </p:txBody>
        </p:sp>
      </p:grpSp>
      <p:grpSp>
        <p:nvGrpSpPr>
          <p:cNvPr id="7" name="Группа 22"/>
          <p:cNvGrpSpPr>
            <a:grpSpLocks/>
          </p:cNvGrpSpPr>
          <p:nvPr/>
        </p:nvGrpSpPr>
        <p:grpSpPr bwMode="auto">
          <a:xfrm>
            <a:off x="5220071" y="2276871"/>
            <a:ext cx="3638179" cy="1208808"/>
            <a:chOff x="5152867" y="2564897"/>
            <a:chExt cx="3491099" cy="976065"/>
          </a:xfrm>
        </p:grpSpPr>
        <p:sp>
          <p:nvSpPr>
            <p:cNvPr id="5129" name="TextBox 16"/>
            <p:cNvSpPr txBox="1">
              <a:spLocks noChangeArrowheads="1"/>
            </p:cNvSpPr>
            <p:nvPr/>
          </p:nvSpPr>
          <p:spPr bwMode="auto">
            <a:xfrm>
              <a:off x="6715140" y="2571744"/>
              <a:ext cx="1928826" cy="96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i="1" dirty="0">
                  <a:solidFill>
                    <a:srgbClr val="C00000"/>
                  </a:solidFill>
                  <a:latin typeface="Georgia" pitchFamily="18" charset="0"/>
                </a:rPr>
                <a:t>ДЕД ЛАРИОН</a:t>
              </a:r>
            </a:p>
            <a:p>
              <a:r>
                <a:rPr lang="ru-RU" b="1" i="1" dirty="0">
                  <a:solidFill>
                    <a:srgbClr val="7030A0"/>
                  </a:solidFill>
                  <a:latin typeface="Georgia" pitchFamily="18" charset="0"/>
                </a:rPr>
                <a:t>Отзывчивый</a:t>
              </a:r>
            </a:p>
            <a:p>
              <a:r>
                <a:rPr lang="ru-RU" b="1" i="1" dirty="0">
                  <a:solidFill>
                    <a:srgbClr val="7030A0"/>
                  </a:solidFill>
                  <a:latin typeface="Georgia" pitchFamily="18" charset="0"/>
                </a:rPr>
                <a:t>Робкий</a:t>
              </a:r>
            </a:p>
            <a:p>
              <a:r>
                <a:rPr lang="ru-RU" b="1" i="1" dirty="0">
                  <a:solidFill>
                    <a:srgbClr val="7030A0"/>
                  </a:solidFill>
                  <a:latin typeface="Georgia" pitchFamily="18" charset="0"/>
                </a:rPr>
                <a:t>ДОБРЫЙ</a:t>
              </a:r>
            </a:p>
          </p:txBody>
        </p:sp>
        <p:sp>
          <p:nvSpPr>
            <p:cNvPr id="5130" name="TextBox 17"/>
            <p:cNvSpPr txBox="1">
              <a:spLocks noChangeArrowheads="1"/>
            </p:cNvSpPr>
            <p:nvPr/>
          </p:nvSpPr>
          <p:spPr bwMode="auto">
            <a:xfrm>
              <a:off x="5152867" y="2564897"/>
              <a:ext cx="1633711" cy="74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b="1" i="1" dirty="0" smtClean="0">
                  <a:solidFill>
                    <a:srgbClr val="7030A0"/>
                  </a:solidFill>
                  <a:latin typeface="Georgia" pitchFamily="18" charset="0"/>
                </a:rPr>
                <a:t>Речь:</a:t>
              </a:r>
              <a:endParaRPr lang="ru-RU" b="1" i="1" dirty="0">
                <a:solidFill>
                  <a:srgbClr val="7030A0"/>
                </a:solidFill>
                <a:latin typeface="Georgia" pitchFamily="18" charset="0"/>
              </a:endParaRPr>
            </a:p>
            <a:p>
              <a:r>
                <a:rPr lang="ru-RU" b="1" i="1" dirty="0">
                  <a:solidFill>
                    <a:srgbClr val="7030A0"/>
                  </a:solidFill>
                  <a:latin typeface="Georgia" pitchFamily="18" charset="0"/>
                </a:rPr>
                <a:t>Упрямо </a:t>
              </a:r>
              <a:r>
                <a:rPr lang="ru-RU" b="1" i="1" u="sng" dirty="0">
                  <a:solidFill>
                    <a:srgbClr val="7030A0"/>
                  </a:solidFill>
                  <a:latin typeface="Georgia" pitchFamily="18" charset="0"/>
                </a:rPr>
                <a:t>бормочет</a:t>
              </a:r>
            </a:p>
          </p:txBody>
        </p:sp>
      </p:grpSp>
      <p:pic>
        <p:nvPicPr>
          <p:cNvPr id="5128" name="Picture 22" descr="http://uoor.narod.ru/animal/img/harehunting-01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80000">
            <a:off x="1666160" y="4084561"/>
            <a:ext cx="28575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www.picviw.com/wp-content/uploads/2014/02/free-microsoft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23528" y="332657"/>
            <a:ext cx="8640960" cy="6139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Мальчик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:  Кто не встречал трудности, никогда не станет человеком,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Бабка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Анисья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Красота сердца дороже красоты лица,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Коновал: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Рубашка беленькая, да душа серенькая,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Доктор: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Добрая слава – лучшее богатство,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Дед: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Дурной человек старается оправдать ошибку, а хороший – исправить.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285750" y="214313"/>
            <a:ext cx="4070226" cy="1477328"/>
            <a:chOff x="285720" y="214290"/>
            <a:chExt cx="3566194" cy="1476694"/>
          </a:xfrm>
        </p:grpSpPr>
        <p:sp>
          <p:nvSpPr>
            <p:cNvPr id="5139" name="TextBox 6"/>
            <p:cNvSpPr txBox="1">
              <a:spLocks noChangeArrowheads="1"/>
            </p:cNvSpPr>
            <p:nvPr/>
          </p:nvSpPr>
          <p:spPr bwMode="auto">
            <a:xfrm>
              <a:off x="285720" y="214290"/>
              <a:ext cx="2071702" cy="1476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i="1" dirty="0">
                  <a:solidFill>
                    <a:srgbClr val="C00000"/>
                  </a:solidFill>
                  <a:latin typeface="Georgia" pitchFamily="18" charset="0"/>
                </a:rPr>
                <a:t>ВЕТЕРИНАР</a:t>
              </a:r>
            </a:p>
            <a:p>
              <a:r>
                <a:rPr lang="ru-RU" b="1" i="1" dirty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Равнодушный</a:t>
              </a:r>
            </a:p>
            <a:p>
              <a:r>
                <a:rPr lang="ru-RU" b="1" i="1" dirty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Злой</a:t>
              </a:r>
            </a:p>
            <a:p>
              <a:r>
                <a:rPr lang="ru-RU" b="1" i="1" dirty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Невоспитанный</a:t>
              </a:r>
            </a:p>
            <a:p>
              <a:r>
                <a:rPr lang="ru-RU" b="1" i="1" dirty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ЖЕСТОКИЙ</a:t>
              </a:r>
            </a:p>
          </p:txBody>
        </p:sp>
        <p:sp>
          <p:nvSpPr>
            <p:cNvPr id="5140" name="TextBox 7"/>
            <p:cNvSpPr txBox="1">
              <a:spLocks noChangeArrowheads="1"/>
            </p:cNvSpPr>
            <p:nvPr/>
          </p:nvSpPr>
          <p:spPr bwMode="auto">
            <a:xfrm>
              <a:off x="2483753" y="214290"/>
              <a:ext cx="1368161" cy="922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b="1" i="1" dirty="0" smtClean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Речь:</a:t>
              </a:r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endParaRPr>
            </a:p>
            <a:p>
              <a:r>
                <a:rPr lang="ru-RU" b="1" i="1" dirty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Грубо </a:t>
              </a:r>
              <a:r>
                <a:rPr lang="ru-RU" b="1" i="1" u="sng" dirty="0">
                  <a:solidFill>
                    <a:schemeClr val="accent3">
                      <a:lumMod val="50000"/>
                    </a:schemeClr>
                  </a:solidFill>
                  <a:latin typeface="Georgia" pitchFamily="18" charset="0"/>
                </a:rPr>
                <a:t>кричит</a:t>
              </a:r>
            </a:p>
          </p:txBody>
        </p:sp>
      </p:grpSp>
      <p:grpSp>
        <p:nvGrpSpPr>
          <p:cNvPr id="3" name="Группа 20"/>
          <p:cNvGrpSpPr>
            <a:grpSpLocks/>
          </p:cNvGrpSpPr>
          <p:nvPr/>
        </p:nvGrpSpPr>
        <p:grpSpPr bwMode="auto">
          <a:xfrm>
            <a:off x="285750" y="2214563"/>
            <a:ext cx="3854202" cy="1477328"/>
            <a:chOff x="285720" y="2000239"/>
            <a:chExt cx="3191071" cy="2382929"/>
          </a:xfrm>
        </p:grpSpPr>
        <p:sp>
          <p:nvSpPr>
            <p:cNvPr id="5137" name="TextBox 8"/>
            <p:cNvSpPr txBox="1">
              <a:spLocks noChangeArrowheads="1"/>
            </p:cNvSpPr>
            <p:nvPr/>
          </p:nvSpPr>
          <p:spPr bwMode="auto">
            <a:xfrm>
              <a:off x="285720" y="2000239"/>
              <a:ext cx="1857387" cy="23829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i="1" dirty="0">
                  <a:solidFill>
                    <a:srgbClr val="C00000"/>
                  </a:solidFill>
                  <a:latin typeface="Georgia" pitchFamily="18" charset="0"/>
                </a:rPr>
                <a:t>БАБКА АНИСЬЯ</a:t>
              </a:r>
            </a:p>
            <a:p>
              <a:r>
                <a:rPr lang="ru-RU" b="1" i="1" dirty="0">
                  <a:latin typeface="Georgia" pitchFamily="18" charset="0"/>
                </a:rPr>
                <a:t>Жалостливая</a:t>
              </a:r>
            </a:p>
            <a:p>
              <a:r>
                <a:rPr lang="ru-RU" b="1" i="1" dirty="0">
                  <a:latin typeface="Georgia" pitchFamily="18" charset="0"/>
                </a:rPr>
                <a:t>Любопытная</a:t>
              </a:r>
            </a:p>
            <a:p>
              <a:r>
                <a:rPr lang="ru-RU" b="1" i="1" dirty="0">
                  <a:latin typeface="Georgia" pitchFamily="18" charset="0"/>
                </a:rPr>
                <a:t>Душевная</a:t>
              </a:r>
            </a:p>
            <a:p>
              <a:r>
                <a:rPr lang="ru-RU" b="1" i="1" dirty="0">
                  <a:latin typeface="Georgia" pitchFamily="18" charset="0"/>
                </a:rPr>
                <a:t>ДОБРАЯ</a:t>
              </a:r>
            </a:p>
          </p:txBody>
        </p:sp>
        <p:sp>
          <p:nvSpPr>
            <p:cNvPr id="5138" name="TextBox 9"/>
            <p:cNvSpPr txBox="1">
              <a:spLocks noChangeArrowheads="1"/>
            </p:cNvSpPr>
            <p:nvPr/>
          </p:nvSpPr>
          <p:spPr bwMode="auto">
            <a:xfrm>
              <a:off x="2224798" y="2000241"/>
              <a:ext cx="1251993" cy="1489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b="1" i="1" dirty="0" smtClean="0">
                  <a:latin typeface="Georgia" pitchFamily="18" charset="0"/>
                </a:rPr>
                <a:t>Речь:</a:t>
              </a:r>
              <a:endParaRPr lang="ru-RU" b="1" i="1" dirty="0">
                <a:latin typeface="Georgia" pitchFamily="18" charset="0"/>
              </a:endParaRPr>
            </a:p>
            <a:p>
              <a:r>
                <a:rPr lang="ru-RU" b="1" i="1" dirty="0">
                  <a:latin typeface="Georgia" pitchFamily="18" charset="0"/>
                </a:rPr>
                <a:t>Напевно </a:t>
              </a:r>
            </a:p>
            <a:p>
              <a:r>
                <a:rPr lang="ru-RU" b="1" i="1" u="sng" dirty="0">
                  <a:latin typeface="Georgia" pitchFamily="18" charset="0"/>
                </a:rPr>
                <a:t>шамкает</a:t>
              </a:r>
            </a:p>
          </p:txBody>
        </p:sp>
      </p:grpSp>
      <p:grpSp>
        <p:nvGrpSpPr>
          <p:cNvPr id="4" name="Группа 21"/>
          <p:cNvGrpSpPr>
            <a:grpSpLocks/>
          </p:cNvGrpSpPr>
          <p:nvPr/>
        </p:nvGrpSpPr>
        <p:grpSpPr bwMode="auto">
          <a:xfrm>
            <a:off x="5436096" y="3933056"/>
            <a:ext cx="3707904" cy="1754326"/>
            <a:chOff x="5078911" y="214290"/>
            <a:chExt cx="3707930" cy="1481802"/>
          </a:xfrm>
        </p:grpSpPr>
        <p:sp>
          <p:nvSpPr>
            <p:cNvPr id="5135" name="TextBox 10"/>
            <p:cNvSpPr txBox="1">
              <a:spLocks noChangeArrowheads="1"/>
            </p:cNvSpPr>
            <p:nvPr/>
          </p:nvSpPr>
          <p:spPr bwMode="auto">
            <a:xfrm>
              <a:off x="6572263" y="214290"/>
              <a:ext cx="2214578" cy="1481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i="1" dirty="0">
                  <a:solidFill>
                    <a:srgbClr val="C00000"/>
                  </a:solidFill>
                  <a:latin typeface="Georgia" pitchFamily="18" charset="0"/>
                </a:rPr>
                <a:t>ВАНЯ</a:t>
              </a:r>
            </a:p>
            <a:p>
              <a:r>
                <a:rPr lang="ru-RU" b="1" i="1" dirty="0" smtClean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Выносливый</a:t>
              </a:r>
              <a:endParaRPr lang="ru-RU" b="1" i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endParaRPr>
            </a:p>
            <a:p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Упорный</a:t>
              </a:r>
            </a:p>
            <a:p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Заботливый</a:t>
              </a:r>
            </a:p>
            <a:p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Старательный</a:t>
              </a:r>
            </a:p>
            <a:p>
              <a:r>
                <a:rPr lang="ru-RU" b="1" i="1" dirty="0" smtClean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Очень </a:t>
              </a:r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ДОБРЫЙ</a:t>
              </a:r>
            </a:p>
          </p:txBody>
        </p:sp>
        <p:sp>
          <p:nvSpPr>
            <p:cNvPr id="5136" name="TextBox 11"/>
            <p:cNvSpPr txBox="1">
              <a:spLocks noChangeArrowheads="1"/>
            </p:cNvSpPr>
            <p:nvPr/>
          </p:nvSpPr>
          <p:spPr bwMode="auto">
            <a:xfrm>
              <a:off x="5078911" y="214290"/>
              <a:ext cx="1564790" cy="779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b="1" i="1" dirty="0" smtClean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Речь:</a:t>
              </a:r>
              <a:endParaRPr lang="ru-RU" b="1" i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endParaRPr>
            </a:p>
            <a:p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Волнуясь </a:t>
              </a:r>
              <a:r>
                <a:rPr lang="ru-RU" b="1" i="1" u="sng" dirty="0">
                  <a:solidFill>
                    <a:schemeClr val="accent6">
                      <a:lumMod val="50000"/>
                    </a:schemeClr>
                  </a:solidFill>
                  <a:latin typeface="Georgia" pitchFamily="18" charset="0"/>
                </a:rPr>
                <a:t>шепчет</a:t>
              </a:r>
            </a:p>
          </p:txBody>
        </p:sp>
      </p:grpSp>
      <p:grpSp>
        <p:nvGrpSpPr>
          <p:cNvPr id="5" name="Группа 23"/>
          <p:cNvGrpSpPr>
            <a:grpSpLocks/>
          </p:cNvGrpSpPr>
          <p:nvPr/>
        </p:nvGrpSpPr>
        <p:grpSpPr bwMode="auto">
          <a:xfrm>
            <a:off x="4499992" y="214313"/>
            <a:ext cx="4464496" cy="1754187"/>
            <a:chOff x="5671524" y="214290"/>
            <a:chExt cx="4044012" cy="1754326"/>
          </a:xfrm>
        </p:grpSpPr>
        <p:sp>
          <p:nvSpPr>
            <p:cNvPr id="5131" name="TextBox 14"/>
            <p:cNvSpPr txBox="1">
              <a:spLocks noChangeArrowheads="1"/>
            </p:cNvSpPr>
            <p:nvPr/>
          </p:nvSpPr>
          <p:spPr bwMode="auto">
            <a:xfrm>
              <a:off x="7302174" y="214290"/>
              <a:ext cx="2413362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b="1" i="1" dirty="0">
                  <a:solidFill>
                    <a:srgbClr val="C00000"/>
                  </a:solidFill>
                  <a:latin typeface="Georgia" pitchFamily="18" charset="0"/>
                </a:rPr>
                <a:t>ДОКТОР</a:t>
              </a:r>
              <a:r>
                <a:rPr lang="ru-RU" b="1" i="1" dirty="0">
                  <a:latin typeface="Georgia" pitchFamily="18" charset="0"/>
                </a:rPr>
                <a:t> </a:t>
              </a:r>
            </a:p>
            <a:p>
              <a:r>
                <a:rPr lang="ru-RU" b="1" i="1" dirty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КАРЛ ПЕТРОВИЧ</a:t>
              </a:r>
            </a:p>
            <a:p>
              <a:r>
                <a:rPr lang="ru-RU" b="1" i="1" dirty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Интеллигентный</a:t>
              </a:r>
            </a:p>
            <a:p>
              <a:r>
                <a:rPr lang="ru-RU" b="1" i="1" dirty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Образованный</a:t>
              </a:r>
            </a:p>
            <a:p>
              <a:r>
                <a:rPr lang="ru-RU" b="1" i="1" dirty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Строгий</a:t>
              </a:r>
            </a:p>
            <a:p>
              <a:r>
                <a:rPr lang="ru-RU" b="1" i="1" dirty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ДОБРЫЙ</a:t>
              </a:r>
            </a:p>
          </p:txBody>
        </p:sp>
        <p:sp>
          <p:nvSpPr>
            <p:cNvPr id="5132" name="TextBox 15"/>
            <p:cNvSpPr txBox="1">
              <a:spLocks noChangeArrowheads="1"/>
            </p:cNvSpPr>
            <p:nvPr/>
          </p:nvSpPr>
          <p:spPr bwMode="auto">
            <a:xfrm>
              <a:off x="5671524" y="260629"/>
              <a:ext cx="1565424" cy="1200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b="1" i="1" dirty="0" smtClean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Речь:</a:t>
              </a:r>
              <a:endParaRPr lang="ru-RU" b="1" i="1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endParaRPr>
            </a:p>
            <a:p>
              <a:r>
                <a:rPr lang="ru-RU" b="1" i="1" dirty="0" smtClean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Строго</a:t>
              </a:r>
            </a:p>
            <a:p>
              <a:r>
                <a:rPr lang="ru-RU" b="1" i="1" dirty="0" smtClean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 </a:t>
              </a:r>
              <a:r>
                <a:rPr lang="ru-RU" b="1" i="1" u="sng" dirty="0" err="1" smtClean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разгова</a:t>
              </a:r>
              <a:r>
                <a:rPr lang="ru-RU" b="1" i="1" u="sng" dirty="0" smtClean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-</a:t>
              </a:r>
            </a:p>
            <a:p>
              <a:r>
                <a:rPr lang="ru-RU" b="1" i="1" u="sng" dirty="0" err="1" smtClean="0">
                  <a:solidFill>
                    <a:schemeClr val="accent1">
                      <a:lumMod val="50000"/>
                    </a:schemeClr>
                  </a:solidFill>
                  <a:latin typeface="Georgia" pitchFamily="18" charset="0"/>
                </a:rPr>
                <a:t>ривает</a:t>
              </a:r>
              <a:endParaRPr lang="ru-RU" b="1" i="1" u="sng" dirty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endParaRPr>
            </a:p>
          </p:txBody>
        </p:sp>
      </p:grpSp>
      <p:grpSp>
        <p:nvGrpSpPr>
          <p:cNvPr id="6" name="Группа 22"/>
          <p:cNvGrpSpPr>
            <a:grpSpLocks/>
          </p:cNvGrpSpPr>
          <p:nvPr/>
        </p:nvGrpSpPr>
        <p:grpSpPr bwMode="auto">
          <a:xfrm>
            <a:off x="5220071" y="2276871"/>
            <a:ext cx="3638179" cy="1208808"/>
            <a:chOff x="5152867" y="2564897"/>
            <a:chExt cx="3491099" cy="976065"/>
          </a:xfrm>
        </p:grpSpPr>
        <p:sp>
          <p:nvSpPr>
            <p:cNvPr id="5129" name="TextBox 16"/>
            <p:cNvSpPr txBox="1">
              <a:spLocks noChangeArrowheads="1"/>
            </p:cNvSpPr>
            <p:nvPr/>
          </p:nvSpPr>
          <p:spPr bwMode="auto">
            <a:xfrm>
              <a:off x="6715140" y="2571744"/>
              <a:ext cx="1928826" cy="96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 i="1" dirty="0">
                  <a:solidFill>
                    <a:srgbClr val="C00000"/>
                  </a:solidFill>
                  <a:latin typeface="Georgia" pitchFamily="18" charset="0"/>
                </a:rPr>
                <a:t>ДЕД ЛАРИОН</a:t>
              </a:r>
            </a:p>
            <a:p>
              <a:r>
                <a:rPr lang="ru-RU" b="1" i="1" dirty="0">
                  <a:solidFill>
                    <a:srgbClr val="7030A0"/>
                  </a:solidFill>
                  <a:latin typeface="Georgia" pitchFamily="18" charset="0"/>
                </a:rPr>
                <a:t>Отзывчивый</a:t>
              </a:r>
            </a:p>
            <a:p>
              <a:r>
                <a:rPr lang="ru-RU" b="1" i="1" dirty="0">
                  <a:solidFill>
                    <a:srgbClr val="7030A0"/>
                  </a:solidFill>
                  <a:latin typeface="Georgia" pitchFamily="18" charset="0"/>
                </a:rPr>
                <a:t>Робкий</a:t>
              </a:r>
            </a:p>
            <a:p>
              <a:r>
                <a:rPr lang="ru-RU" b="1" i="1" dirty="0">
                  <a:solidFill>
                    <a:srgbClr val="7030A0"/>
                  </a:solidFill>
                  <a:latin typeface="Georgia" pitchFamily="18" charset="0"/>
                </a:rPr>
                <a:t>ДОБРЫЙ</a:t>
              </a:r>
            </a:p>
          </p:txBody>
        </p:sp>
        <p:sp>
          <p:nvSpPr>
            <p:cNvPr id="5130" name="TextBox 17"/>
            <p:cNvSpPr txBox="1">
              <a:spLocks noChangeArrowheads="1"/>
            </p:cNvSpPr>
            <p:nvPr/>
          </p:nvSpPr>
          <p:spPr bwMode="auto">
            <a:xfrm>
              <a:off x="5152867" y="2564897"/>
              <a:ext cx="1633711" cy="74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b="1" i="1" dirty="0" smtClean="0">
                  <a:solidFill>
                    <a:srgbClr val="7030A0"/>
                  </a:solidFill>
                  <a:latin typeface="Georgia" pitchFamily="18" charset="0"/>
                </a:rPr>
                <a:t>Речь:</a:t>
              </a:r>
              <a:endParaRPr lang="ru-RU" b="1" i="1" dirty="0">
                <a:solidFill>
                  <a:srgbClr val="7030A0"/>
                </a:solidFill>
                <a:latin typeface="Georgia" pitchFamily="18" charset="0"/>
              </a:endParaRPr>
            </a:p>
            <a:p>
              <a:r>
                <a:rPr lang="ru-RU" b="1" i="1" dirty="0">
                  <a:solidFill>
                    <a:srgbClr val="7030A0"/>
                  </a:solidFill>
                  <a:latin typeface="Georgia" pitchFamily="18" charset="0"/>
                </a:rPr>
                <a:t>Упрямо </a:t>
              </a:r>
              <a:r>
                <a:rPr lang="ru-RU" b="1" i="1" u="sng" dirty="0">
                  <a:solidFill>
                    <a:srgbClr val="7030A0"/>
                  </a:solidFill>
                  <a:latin typeface="Georgia" pitchFamily="18" charset="0"/>
                </a:rPr>
                <a:t>бормочет</a:t>
              </a:r>
            </a:p>
          </p:txBody>
        </p:sp>
      </p:grpSp>
      <p:pic>
        <p:nvPicPr>
          <p:cNvPr id="5128" name="Picture 22" descr="http://uoor.narod.ru/animal/img/harehunting-01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80000">
            <a:off x="1666160" y="4084561"/>
            <a:ext cx="28575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http://www.picviw.com/wp-content/uploads/2014/02/free-microsoft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1628800"/>
            <a:ext cx="74888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Кто много читает, тот много знает.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www.picviw.com/wp-content/uploads/2014/02/free-microsoft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1268760"/>
            <a:ext cx="77048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"Добро, которое мы делаем другим, добром же служит нам самим".  </a:t>
            </a:r>
          </a:p>
          <a:p>
            <a:endParaRPr lang="ru-RU" sz="4000" b="1" i="1" dirty="0" smtClean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  <a:p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Жан Лафонтен</a:t>
            </a:r>
            <a:endParaRPr lang="ru-RU" sz="4000" b="1" i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http://www.tvoyrebenok.ru/images/presentation/literature/b/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7624" y="836712"/>
            <a:ext cx="65527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«Добро, которое мы делаем другим, добром же служит нам самим.»  </a:t>
            </a:r>
          </a:p>
          <a:p>
            <a:r>
              <a:rPr lang="ru-RU" sz="4000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   </a:t>
            </a:r>
          </a:p>
          <a:p>
            <a:r>
              <a:rPr lang="ru-RU" sz="4000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Жан Лафонтен</a:t>
            </a:r>
            <a:endParaRPr lang="ru-RU" sz="4000" b="1" i="1" dirty="0">
              <a:solidFill>
                <a:schemeClr val="bg2">
                  <a:lumMod val="10000"/>
                </a:schemeClr>
              </a:solidFill>
              <a:latin typeface="Georgia" pitchFamily="18" charset="0"/>
            </a:endParaRPr>
          </a:p>
        </p:txBody>
      </p:sp>
      <p:pic>
        <p:nvPicPr>
          <p:cNvPr id="28676" name="Picture 4" descr="http://classicbus.ru/default/image/aHR0cDovL2ltYWdlcy5teXNoYXJlZC5ydS80NjI4NjAvc2xpZGVfOC5qcGc=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0" y="-136525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www.picviw.com/wp-content/uploads/2014/02/free-microsoft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41986" name="Picture 2" descr="http://cdn3.imgbb.ru/user/97/972869/201408/f559004d643707ee44b39874c5c936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8473906" cy="6085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www.picviw.com/wp-content/uploads/2014/02/free-microsoft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548680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Оголец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-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3"/>
              </a:rPr>
              <a:t>озорной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 мальчишка, молодой парень. 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www.picviw.com/wp-content/uploads/2014/02/free-microsoft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548680"/>
            <a:ext cx="77768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Оголец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-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3"/>
              </a:rPr>
              <a:t>озорной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 мальчишка, молодой парень. 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Кратер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– чашеобразное или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4"/>
              </a:rPr>
              <a:t>воронкообразное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 углубление в вершине вулкана</a:t>
            </a:r>
            <a:endParaRPr lang="ru-RU" sz="3200" dirty="0"/>
          </a:p>
        </p:txBody>
      </p:sp>
      <p:pic>
        <p:nvPicPr>
          <p:cNvPr id="6" name="Picture 2" descr="http://www.rifugiodeglidei.it/images/itinerari/vesuvi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212976"/>
            <a:ext cx="3888432" cy="2694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www.picviw.com/wp-content/uploads/2014/02/free-microsoft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6866" name="Picture 2" descr="http://zhurnal.lib.ru/img/k/kirpichew_i_w/statja11-1/onuch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132856"/>
            <a:ext cx="4162425" cy="4038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83568" y="620689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Онучи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- длинная широкая полоса ткани для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A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  <a:hlinkClick r:id="rId4"/>
              </a:rPr>
              <a:t>обмотки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 ноги.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261</Words>
  <Application>Microsoft Office PowerPoint</Application>
  <PresentationFormat>Экран (4:3)</PresentationFormat>
  <Paragraphs>105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user010818w732</cp:lastModifiedBy>
  <cp:revision>32</cp:revision>
  <dcterms:created xsi:type="dcterms:W3CDTF">2016-02-21T05:22:17Z</dcterms:created>
  <dcterms:modified xsi:type="dcterms:W3CDTF">2020-04-05T21:06:42Z</dcterms:modified>
</cp:coreProperties>
</file>